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0"/>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81" r:id="rId47"/>
    <p:sldId id="982" r:id="rId48"/>
    <p:sldId id="722" r:id="rId49"/>
    <p:sldId id="749" r:id="rId50"/>
    <p:sldId id="984" r:id="rId51"/>
    <p:sldId id="750" r:id="rId52"/>
    <p:sldId id="752" r:id="rId53"/>
    <p:sldId id="745" r:id="rId54"/>
    <p:sldId id="754" r:id="rId55"/>
    <p:sldId id="756" r:id="rId56"/>
    <p:sldId id="758" r:id="rId57"/>
    <p:sldId id="278" r:id="rId58"/>
    <p:sldId id="760" r:id="rId59"/>
    <p:sldId id="307" r:id="rId60"/>
    <p:sldId id="306" r:id="rId61"/>
    <p:sldId id="312" r:id="rId62"/>
    <p:sldId id="983" r:id="rId63"/>
    <p:sldId id="994" r:id="rId64"/>
    <p:sldId id="309" r:id="rId65"/>
    <p:sldId id="779" r:id="rId66"/>
    <p:sldId id="796" r:id="rId67"/>
    <p:sldId id="299" r:id="rId68"/>
    <p:sldId id="987" r:id="rId69"/>
    <p:sldId id="292" r:id="rId70"/>
    <p:sldId id="988" r:id="rId71"/>
    <p:sldId id="780" r:id="rId72"/>
    <p:sldId id="797" r:id="rId73"/>
    <p:sldId id="993" r:id="rId74"/>
    <p:sldId id="285" r:id="rId75"/>
    <p:sldId id="311" r:id="rId76"/>
    <p:sldId id="287" r:id="rId77"/>
    <p:sldId id="989" r:id="rId78"/>
    <p:sldId id="995" r:id="rId79"/>
    <p:sldId id="781" r:id="rId80"/>
    <p:sldId id="990" r:id="rId81"/>
    <p:sldId id="782" r:id="rId82"/>
    <p:sldId id="293" r:id="rId83"/>
    <p:sldId id="295" r:id="rId84"/>
    <p:sldId id="991" r:id="rId85"/>
    <p:sldId id="301" r:id="rId86"/>
    <p:sldId id="992" r:id="rId87"/>
    <p:sldId id="985" r:id="rId88"/>
    <p:sldId id="288" r:id="rId89"/>
    <p:sldId id="296" r:id="rId90"/>
    <p:sldId id="783" r:id="rId91"/>
    <p:sldId id="315" r:id="rId92"/>
    <p:sldId id="314" r:id="rId93"/>
    <p:sldId id="799" r:id="rId94"/>
    <p:sldId id="800" r:id="rId95"/>
    <p:sldId id="313" r:id="rId96"/>
    <p:sldId id="798" r:id="rId97"/>
    <p:sldId id="316" r:id="rId98"/>
    <p:sldId id="784" r:id="rId99"/>
    <p:sldId id="996" r:id="rId100"/>
    <p:sldId id="785" r:id="rId101"/>
    <p:sldId id="257" r:id="rId102"/>
    <p:sldId id="317" r:id="rId103"/>
    <p:sldId id="318" r:id="rId104"/>
    <p:sldId id="319" r:id="rId105"/>
    <p:sldId id="320" r:id="rId106"/>
    <p:sldId id="997" r:id="rId107"/>
    <p:sldId id="777" r:id="rId108"/>
    <p:sldId id="751" r:id="rId109"/>
    <p:sldId id="268" r:id="rId110"/>
    <p:sldId id="269" r:id="rId111"/>
    <p:sldId id="974" r:id="rId112"/>
    <p:sldId id="710" r:id="rId113"/>
    <p:sldId id="970" r:id="rId114"/>
    <p:sldId id="971" r:id="rId115"/>
    <p:sldId id="972" r:id="rId116"/>
    <p:sldId id="739" r:id="rId117"/>
    <p:sldId id="738" r:id="rId118"/>
    <p:sldId id="734" r:id="rId119"/>
    <p:sldId id="876" r:id="rId120"/>
    <p:sldId id="675" r:id="rId121"/>
    <p:sldId id="676" r:id="rId122"/>
    <p:sldId id="677" r:id="rId123"/>
    <p:sldId id="678" r:id="rId124"/>
    <p:sldId id="674" r:id="rId125"/>
    <p:sldId id="679" r:id="rId126"/>
    <p:sldId id="877" r:id="rId127"/>
    <p:sldId id="878" r:id="rId128"/>
    <p:sldId id="973"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varScale="1">
        <p:scale>
          <a:sx n="123" d="100"/>
          <a:sy n="123" d="100"/>
        </p:scale>
        <p:origin x="616" y="17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02186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96683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09812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9895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7949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54425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67800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108</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128</a:t>
            </a:fld>
            <a:endParaRPr lang="en-US"/>
          </a:p>
        </p:txBody>
      </p:sp>
    </p:spTree>
    <p:extLst>
      <p:ext uri="{BB962C8B-B14F-4D97-AF65-F5344CB8AC3E}">
        <p14:creationId xmlns:p14="http://schemas.microsoft.com/office/powerpoint/2010/main" val="2769960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7/22/21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2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2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23.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701.png"/><Relationship Id="rId7" Type="http://schemas.openxmlformats.org/officeDocument/2006/relationships/image" Target="../media/image74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31.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51.png"/><Relationship Id="rId7" Type="http://schemas.openxmlformats.org/officeDocument/2006/relationships/image" Target="../media/image880.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870.png"/><Relationship Id="rId5" Type="http://schemas.openxmlformats.org/officeDocument/2006/relationships/image" Target="../media/image861.png"/><Relationship Id="rId4" Type="http://schemas.openxmlformats.org/officeDocument/2006/relationships/image" Target="../media/image850.png"/></Relationships>
</file>

<file path=ppt/slides/_rels/slide65.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900.png"/><Relationship Id="rId4" Type="http://schemas.openxmlformats.org/officeDocument/2006/relationships/image" Target="../media/image58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89.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1.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000.png"/></Relationships>
</file>

<file path=ppt/slides/_rels/slide92.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5.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spTree>
    <p:extLst>
      <p:ext uri="{BB962C8B-B14F-4D97-AF65-F5344CB8AC3E}">
        <p14:creationId xmlns:p14="http://schemas.microsoft.com/office/powerpoint/2010/main" val="18250294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106</a:t>
            </a:fld>
            <a:endParaRPr lang="en-US"/>
          </a:p>
        </p:txBody>
      </p:sp>
    </p:spTree>
    <p:extLst>
      <p:ext uri="{BB962C8B-B14F-4D97-AF65-F5344CB8AC3E}">
        <p14:creationId xmlns:p14="http://schemas.microsoft.com/office/powerpoint/2010/main" val="41742066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107</a:t>
            </a:fld>
            <a:endParaRPr lang="en-US"/>
          </a:p>
        </p:txBody>
      </p:sp>
    </p:spTree>
    <p:extLst>
      <p:ext uri="{BB962C8B-B14F-4D97-AF65-F5344CB8AC3E}">
        <p14:creationId xmlns:p14="http://schemas.microsoft.com/office/powerpoint/2010/main" val="6179378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108</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42435930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26259635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39528723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1216661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3540" y="1715468"/>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3540" y="1715468"/>
                <a:ext cx="10864920" cy="2334390"/>
              </a:xfrm>
              <a:blipFill>
                <a:blip r:embed="rId3"/>
                <a:stretch>
                  <a:fillRect l="-467" t="-27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7181502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34645449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23783213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119</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Problems: 19, 22</a:t>
                </a:r>
                <a:r>
                  <a:rPr lang="en-US" sz="2000">
                    <a:ea typeface="Arial" charset="0"/>
                    <a:cs typeface="Arial" charset="0"/>
                  </a:rPr>
                  <a:t>, 26</a:t>
                </a:r>
                <a:r>
                  <a:rPr lang="en-US" sz="2000" dirty="0">
                    <a:ea typeface="Arial" charset="0"/>
                    <a:cs typeface="Arial" charset="0"/>
                  </a:rPr>
                  <a:t>, 37</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128</a:t>
            </a:fld>
            <a:endParaRPr lang="en-US"/>
          </a:p>
        </p:txBody>
      </p:sp>
    </p:spTree>
    <p:extLst>
      <p:ext uri="{BB962C8B-B14F-4D97-AF65-F5344CB8AC3E}">
        <p14:creationId xmlns:p14="http://schemas.microsoft.com/office/powerpoint/2010/main" val="44488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76898"/>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76898"/>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428513"/>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428513"/>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9157"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157"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9057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9057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11829"/>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11829"/>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6751800"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sp>
        <p:nvSpPr>
          <p:cNvPr id="38" name="TextBox 37">
            <a:extLst>
              <a:ext uri="{FF2B5EF4-FFF2-40B4-BE49-F238E27FC236}">
                <a16:creationId xmlns:a16="http://schemas.microsoft.com/office/drawing/2014/main" id="{A890F0C7-F762-D248-AE48-90C3F8BFF8BC}"/>
              </a:ext>
            </a:extLst>
          </p:cNvPr>
          <p:cNvSpPr txBox="1"/>
          <p:nvPr/>
        </p:nvSpPr>
        <p:spPr>
          <a:xfrm>
            <a:off x="9829988"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5" name="Group 4">
            <a:extLst>
              <a:ext uri="{FF2B5EF4-FFF2-40B4-BE49-F238E27FC236}">
                <a16:creationId xmlns:a16="http://schemas.microsoft.com/office/drawing/2014/main" id="{173A8FA2-DC1F-6C45-A821-CED5F88C8A13}"/>
              </a:ext>
            </a:extLst>
          </p:cNvPr>
          <p:cNvGrpSpPr/>
          <p:nvPr/>
        </p:nvGrpSpPr>
        <p:grpSpPr>
          <a:xfrm>
            <a:off x="7077716" y="1595102"/>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74513"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39" name="Group 38">
            <a:extLst>
              <a:ext uri="{FF2B5EF4-FFF2-40B4-BE49-F238E27FC236}">
                <a16:creationId xmlns:a16="http://schemas.microsoft.com/office/drawing/2014/main" id="{BA296C1D-12D9-ED45-B622-1D1951D794BD}"/>
              </a:ext>
            </a:extLst>
          </p:cNvPr>
          <p:cNvGrpSpPr/>
          <p:nvPr/>
        </p:nvGrpSpPr>
        <p:grpSpPr>
          <a:xfrm>
            <a:off x="7595343" y="4776630"/>
            <a:ext cx="4408117" cy="1033790"/>
            <a:chOff x="7595343" y="4776630"/>
            <a:chExt cx="4408117" cy="1033790"/>
          </a:xfrm>
        </p:grpSpPr>
        <p:grpSp>
          <p:nvGrpSpPr>
            <p:cNvPr id="40" name="Group 39">
              <a:extLst>
                <a:ext uri="{FF2B5EF4-FFF2-40B4-BE49-F238E27FC236}">
                  <a16:creationId xmlns:a16="http://schemas.microsoft.com/office/drawing/2014/main" id="{247FA54A-9682-3349-BA77-573EDB8087B3}"/>
                </a:ext>
              </a:extLst>
            </p:cNvPr>
            <p:cNvGrpSpPr/>
            <p:nvPr/>
          </p:nvGrpSpPr>
          <p:grpSpPr>
            <a:xfrm>
              <a:off x="9444451"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4974922"/>
                  <a:ext cx="543905" cy="307775"/>
                </a:xfrm>
                <a:prstGeom prst="rect">
                  <a:avLst/>
                </a:prstGeom>
                <a:blipFill>
                  <a:blip r:embed="rId6"/>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136261"/>
                  <a:ext cx="543905" cy="307775"/>
                </a:xfrm>
                <a:prstGeom prst="rect">
                  <a:avLst/>
                </a:prstGeom>
                <a:blipFill>
                  <a:blip r:embed="rId7"/>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477663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630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on(sat)</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r>
                            <a:rPr lang="en-US" sz="1600" dirty="0"/>
                            <a:t>on(sat)</a:t>
                          </a:r>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524144"/>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524144"/>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65147"/>
                <a:ext cx="8332487" cy="5035683"/>
              </a:xfrm>
            </p:spPr>
            <p:txBody>
              <a:bodyPr>
                <a:noAutofit/>
              </a:bodyPr>
              <a:lstStyle/>
              <a:p>
                <a:r>
                  <a:rPr lang="en-US" sz="24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400" dirty="0">
                    <a:cs typeface="Arial" charset="0"/>
                  </a:rPr>
                  <a:t>In Experiment B</a:t>
                </a:r>
              </a:p>
              <a:p>
                <a:pPr lvl="1"/>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8</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cs typeface="Arial" charset="0"/>
                      </a:rPr>
                      <m:t>,</m:t>
                    </m:r>
                  </m:oMath>
                </a14:m>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𝑡h𝑏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𝑡h</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5.9</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p>
              <a:p>
                <a:pPr lvl="1"/>
                <a:r>
                  <a:rPr lang="en-US" sz="1800" dirty="0">
                    <a:latin typeface="Arial" charset="0"/>
                    <a:ea typeface="Arial" charset="0"/>
                    <a:cs typeface="Arial" charset="0"/>
                  </a:rPr>
                  <a:t>If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𝑟</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ea typeface="Cambria Math" panose="02040503050406030204" pitchFamily="18" charset="0"/>
                        <a:cs typeface="Arial" charset="0"/>
                      </a:rPr>
                      <m:t>≈33</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ea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𝑟</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ea typeface="Cambria Math" panose="02040503050406030204" pitchFamily="18" charset="0"/>
                        <a:cs typeface="Arial" charset="0"/>
                      </a:rPr>
                      <m:t>≈5</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1.7</m:t>
                        </m:r>
                      </m:num>
                      <m:den>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09</m:t>
                        </m:r>
                        <m:r>
                          <a:rPr lang="en-US" sz="1800" i="1">
                            <a:latin typeface="Cambria Math" panose="02040503050406030204" pitchFamily="18" charset="0"/>
                            <a:cs typeface="Arial" charset="0"/>
                          </a:rPr>
                          <m:t>00</m:t>
                        </m:r>
                      </m:den>
                    </m:f>
                    <m:r>
                      <a:rPr lang="en-US" sz="1800">
                        <a:latin typeface="Cambria Math" panose="02040503050406030204" pitchFamily="18" charset="0"/>
                        <a:cs typeface="Arial" charset="0"/>
                      </a:rPr>
                      <m:t>=</m:t>
                    </m:r>
                    <m:r>
                      <a:rPr lang="en-US" sz="1800" b="0" i="1" smtClean="0">
                        <a:latin typeface="Cambria Math" panose="02040503050406030204" pitchFamily="18" charset="0"/>
                        <a:cs typeface="Arial" charset="0"/>
                      </a:rPr>
                      <m:t>64</m:t>
                    </m:r>
                    <m:r>
                      <m:rPr>
                        <m:sty m:val="p"/>
                      </m:rPr>
                      <a:rPr lang="el-GR" sz="1800" i="1">
                        <a:latin typeface="Cambria Math" panose="02040503050406030204" pitchFamily="18" charset="0"/>
                        <a:ea typeface="Cambria Math" panose="02040503050406030204" pitchFamily="18" charset="0"/>
                        <a:cs typeface="Arial" charset="0"/>
                      </a:rPr>
                      <m:t>μ</m:t>
                    </m:r>
                    <m:r>
                      <a:rPr lang="en-US" sz="1800" i="1">
                        <a:latin typeface="Cambria Math" panose="02040503050406030204" pitchFamily="18" charset="0"/>
                        <a:ea typeface="Cambria Math" panose="02040503050406030204" pitchFamily="18" charset="0"/>
                        <a:cs typeface="Arial" charset="0"/>
                      </a:rPr>
                      <m:t>𝐴</m:t>
                    </m:r>
                  </m:oMath>
                </a14:m>
                <a:r>
                  <a:rPr lang="en-US" sz="1800" dirty="0">
                    <a:latin typeface="Arial" charset="0"/>
                    <a:ea typeface="Arial" charset="0"/>
                    <a:cs typeface="Arial" charset="0"/>
                  </a:rPr>
                  <a:t>, which is also close, but a little high.  </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65147"/>
                <a:ext cx="8332487" cy="5035683"/>
              </a:xfrm>
              <a:blipFill>
                <a:blip r:embed="rId3"/>
                <a:stretch>
                  <a:fillRect l="-913"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endParaRPr lang="en-US" sz="18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242611" y="1664639"/>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8172648" cy="5028651"/>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8172648" cy="5028651"/>
              </a:xfrm>
              <a:blipFill>
                <a:blip r:embed="rId3"/>
                <a:stretch>
                  <a:fillRect l="-465" t="-7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53865" y="36071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1117038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Note that when the transistor conducts, point P has a potential of 0.</a:t>
            </a:r>
          </a:p>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19011" y="3980541"/>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266008" y="1449886"/>
                <a:ext cx="8933784" cy="4500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c</a:t>
                </a:r>
                <a:r>
                  <a:rPr lang="en-US" sz="2000" dirty="0">
                    <a:solidFill>
                      <a:srgbClr val="000000"/>
                    </a:solidFill>
                    <a:latin typeface="Calibri"/>
                    <a:ea typeface="Calibri"/>
                    <a:cs typeface="Calibri"/>
                    <a:sym typeface="Calibri"/>
                  </a:rPr>
                  <a:t> when Q4 is on.  Assume base voltage on Q1 is 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drop-in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266008" y="1449886"/>
                <a:ext cx="8933784" cy="4500326"/>
              </a:xfrm>
              <a:prstGeom prst="rect">
                <a:avLst/>
              </a:prstGeom>
              <a:blipFill>
                <a:blip r:embed="rId3"/>
                <a:stretch>
                  <a:fillRect l="-1278" t="-845" r="-142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a:ea typeface="Calibri"/>
                    <a:cs typeface="Calibri"/>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ea typeface="Calibri"/>
                    <a:cs typeface="Calibri"/>
                    <a:sym typeface="Calibri"/>
                  </a:rPr>
                  <a:t> is the output power.  The </a:t>
                </a: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ea typeface="Calibri"/>
                    <a:cs typeface="Calibri"/>
                    <a:sym typeface="Calibri"/>
                  </a:rPr>
                  <a:t> is the </a:t>
                </a:r>
                <a:r>
                  <a:rPr lang="en-US" sz="2000">
                    <a:solidFill>
                      <a:srgbClr val="000000"/>
                    </a:solidFill>
                    <a:ea typeface="Calibri"/>
                    <a:cs typeface="Calibri"/>
                    <a:sym typeface="Calibri"/>
                  </a:rPr>
                  <a:t>collector resistor.</a:t>
                </a:r>
                <a:endParaRPr lang="en-US" sz="2000" dirty="0">
                  <a:solidFill>
                    <a:srgbClr val="000000"/>
                  </a:solidFill>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13172"/>
                <a:ext cx="11529391" cy="4991120"/>
              </a:xfrm>
              <a:prstGeom prst="rect">
                <a:avLst/>
              </a:prstGeom>
              <a:blipFill>
                <a:blip r:embed="rId3"/>
                <a:stretch>
                  <a:fillRect l="-769" t="-761" r="-2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13548713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561961"/>
                <a:ext cx="8809687"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Here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𝑜</m:t>
                        </m:r>
                      </m:sub>
                    </m:sSub>
                  </m:oMath>
                </a14:m>
                <a:r>
                  <a:rPr lang="en-US" sz="2000" dirty="0">
                    <a:solidFill>
                      <a:srgbClr val="000000"/>
                    </a:solidFill>
                    <a:ea typeface="Calibri"/>
                    <a:cs typeface="Calibri"/>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the dissipated power, </a:t>
                </a:r>
                <a14:m>
                  <m:oMath xmlns:m="http://schemas.openxmlformats.org/officeDocument/2006/math">
                    <m:r>
                      <a:rPr lang="en-US" sz="2000" i="1">
                        <a:solidFill>
                          <a:srgbClr val="000000"/>
                        </a:solidFill>
                        <a:latin typeface="Cambria Math" panose="02040503050406030204" pitchFamily="18" charset="0"/>
                        <a:cs typeface="Calibri"/>
                        <a:sym typeface="Calibri"/>
                      </a:rPr>
                      <m:t>𝑃</m:t>
                    </m:r>
                  </m:oMath>
                </a14:m>
                <a:r>
                  <a:rPr lang="en-US" sz="2000" dirty="0">
                    <a:solidFill>
                      <a:srgbClr val="000000"/>
                    </a:solidFill>
                    <a:ea typeface="Calibri"/>
                    <a:cs typeface="Calibri"/>
                    <a:sym typeface="Calibri"/>
                  </a:rPr>
                  <a:t> is the output power.  The </a:t>
                </a: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a:t>
                </a:r>
                <a:endParaRPr lang="en-US" sz="2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b="0" i="1" dirty="0">
                    <a:solidFill>
                      <a:srgbClr val="000000"/>
                    </a:solidFill>
                    <a:latin typeface="Cambria Math" panose="02040503050406030204" pitchFamily="18" charset="0"/>
                    <a:ea typeface="Cambria Math" panose="02040503050406030204" pitchFamily="18" charset="0"/>
                    <a:sym typeface="Calibri"/>
                  </a:rPr>
                  <a:t> </a:t>
                </a:r>
                <a:r>
                  <a:rPr lang="en-US" sz="2000" dirty="0">
                    <a:solidFill>
                      <a:srgbClr val="000000"/>
                    </a:solidFill>
                    <a:ea typeface="Cambria Math" panose="02040503050406030204" pitchFamily="18" charset="0"/>
                    <a:sym typeface="Calibri"/>
                  </a:rPr>
                  <a:t>(switch off),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sz="2000"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1" smtClean="0">
                        <a:solidFill>
                          <a:srgbClr val="000000"/>
                        </a:solidFill>
                        <a:latin typeface="Cambria Math" panose="02040503050406030204" pitchFamily="18" charset="0"/>
                        <a:ea typeface="Cambria Math" panose="02040503050406030204" pitchFamily="18" charset="0"/>
                        <a:sym typeface="Calibri"/>
                      </a:rPr>
                      <m:t>−2.5</m:t>
                    </m:r>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1" smtClean="0">
                        <a:solidFill>
                          <a:srgbClr val="000000"/>
                        </a:solidFill>
                        <a:latin typeface="Cambria Math" panose="02040503050406030204" pitchFamily="18" charset="0"/>
                        <a:ea typeface="Cambria Math" panose="02040503050406030204" pitchFamily="18" charset="0"/>
                        <a:sym typeface="Calibri"/>
                      </a:rPr>
                      <m:t>=700</m:t>
                    </m:r>
                    <m:r>
                      <a:rPr lang="en-US" sz="2000"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Cap energy: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𝐸</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r>
                      <a:rPr lang="en-US" sz="2000" b="0" i="1" smtClean="0">
                        <a:solidFill>
                          <a:srgbClr val="000000"/>
                        </a:solidFill>
                        <a:latin typeface="Cambria Math" panose="02040503050406030204" pitchFamily="18" charset="0"/>
                        <a:ea typeface="Cambria Math" panose="02040503050406030204" pitchFamily="18" charset="0"/>
                        <a:sym typeface="Calibri"/>
                      </a:rPr>
                      <m:t>=37</m:t>
                    </m:r>
                    <m:r>
                      <a:rPr lang="en-US" sz="2000"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𝑎</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𝐸𝑓</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260</m:t>
                    </m:r>
                    <m:r>
                      <a:rPr lang="en-US" sz="2000" i="1">
                        <a:solidFill>
                          <a:srgbClr val="000000"/>
                        </a:solidFill>
                        <a:latin typeface="Cambria Math" panose="02040503050406030204" pitchFamily="18" charset="0"/>
                        <a:ea typeface="Cambria Math" panose="02040503050406030204" pitchFamily="18" charset="0"/>
                        <a:sym typeface="Calibri"/>
                      </a:rPr>
                      <m:t>𝑚𝑊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=215</m:t>
                    </m:r>
                    <m:r>
                      <a:rPr lang="en-US" sz="2000"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=430</m:t>
                    </m:r>
                    <m:r>
                      <a:rPr lang="en-US" sz="2000"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𝑎</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sym typeface="Calibri"/>
                      </a:rPr>
                      <m:t>=690</m:t>
                    </m:r>
                    <m:r>
                      <a:rPr lang="en-US" sz="2000"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sz="2000"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561961"/>
                <a:ext cx="8809687" cy="4991120"/>
              </a:xfrm>
              <a:prstGeom prst="rect">
                <a:avLst/>
              </a:prstGeom>
              <a:blipFill>
                <a:blip r:embed="rId3"/>
                <a:stretch>
                  <a:fillRect l="-1153" t="-508" r="-7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2092720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8450174"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Using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latin typeface="Calibri"/>
                    <a:ea typeface="Calibri"/>
                    <a:cs typeface="Calibri"/>
                    <a:sym typeface="Calibri"/>
                  </a:rPr>
                  <a:t> from the function generator, we can find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8450174" cy="4838088"/>
              </a:xfrm>
              <a:prstGeom prst="rect">
                <a:avLst/>
              </a:prstGeom>
              <a:blipFill>
                <a:blip r:embed="rId3"/>
                <a:stretch>
                  <a:fillRect l="-13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3" name="Group 2">
            <a:extLst>
              <a:ext uri="{FF2B5EF4-FFF2-40B4-BE49-F238E27FC236}">
                <a16:creationId xmlns:a16="http://schemas.microsoft.com/office/drawing/2014/main" id="{2C86A07A-E50F-6347-816C-69A7AF572487}"/>
              </a:ext>
            </a:extLst>
          </p:cNvPr>
          <p:cNvGrpSpPr/>
          <p:nvPr/>
        </p:nvGrpSpPr>
        <p:grpSpPr>
          <a:xfrm>
            <a:off x="9278914" y="1318953"/>
            <a:ext cx="2643356" cy="4680620"/>
            <a:chOff x="9195786" y="1215043"/>
            <a:chExt cx="2643356"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10373284" y="2833380"/>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9372378" y="273427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1423620" y="2126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10508738" y="216963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9520159" y="28271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10233941" y="413186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10105786" y="5456645"/>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9692604" y="499144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10095396" y="12150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1313778" y="1692362"/>
              <a:ext cx="5253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9360979" y="32802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360979" y="328023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9847214" y="2907488"/>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1213385" y="21696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10197946" y="48678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10199217" y="40973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1140596" y="2884908"/>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9195786" y="3160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10168899" y="2159399"/>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9838031" y="227297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10162610" y="343720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10166152" y="408933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10101899" y="4777470"/>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10552595" y="4539177"/>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10596501" y="413186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10315229" y="450166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10241532" y="163376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10201570" y="16060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1276102" y="48722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10490591" y="347773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490591" y="3477732"/>
                  <a:ext cx="525365" cy="523218"/>
                </a:xfrm>
                <a:prstGeom prst="rect">
                  <a:avLst/>
                </a:prstGeom>
                <a:blipFill>
                  <a:blip r:embed="rId5"/>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9644927" y="415162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644927" y="4151624"/>
                  <a:ext cx="525365" cy="523218"/>
                </a:xfrm>
                <a:prstGeom prst="rect">
                  <a:avLst/>
                </a:prstGeom>
                <a:blipFill>
                  <a:blip r:embed="rId6"/>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10770474" y="241373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770474" y="2413730"/>
                  <a:ext cx="525365" cy="523218"/>
                </a:xfrm>
                <a:prstGeom prst="rect">
                  <a:avLst/>
                </a:prstGeom>
                <a:blipFill>
                  <a:blip r:embed="rId7"/>
                  <a:stretch>
                    <a:fillRect l="-11628"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11009794" y="444439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10291641" y="486803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10948316" y="491181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10835927" y="4928051"/>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10835927" y="5514663"/>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1208489" y="50940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10950033" y="4865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33348927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𝑉</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den>
                    </m:f>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m:t>
                        </m:r>
                      </m:num>
                      <m:den>
                        <m:r>
                          <a:rPr lang="en-US" sz="2000" b="0" i="1" smtClean="0">
                            <a:solidFill>
                              <a:srgbClr val="000000"/>
                            </a:solidFill>
                            <a:latin typeface="Cambria Math" panose="02040503050406030204" pitchFamily="18" charset="0"/>
                            <a:cs typeface="Calibri" panose="020F0502020204030204" pitchFamily="34" charset="0"/>
                            <a:sym typeface="Calibri"/>
                          </a:rPr>
                          <m:t>1+</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m:t>
                            </m:r>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35670" y="1148589"/>
                <a:ext cx="9135021" cy="2936740"/>
              </a:xfrm>
              <a:prstGeom prst="rect">
                <a:avLst/>
              </a:prstGeom>
              <a:blipFill>
                <a:blip r:embed="rId3"/>
                <a:stretch>
                  <a:fillRect l="-1110" t="-1293"/>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468252" y="3429000"/>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Tree>
    <p:extLst>
      <p:ext uri="{BB962C8B-B14F-4D97-AF65-F5344CB8AC3E}">
        <p14:creationId xmlns:p14="http://schemas.microsoft.com/office/powerpoint/2010/main" val="32135708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28799" y="1782894"/>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931057" y="1184569"/>
                <a:ext cx="8114460" cy="52197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Norcal-40 Power amp is class C</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931057" y="1184569"/>
                <a:ext cx="8114460" cy="5219719"/>
              </a:xfrm>
              <a:prstGeom prst="rect">
                <a:avLst/>
              </a:prstGeom>
              <a:blipFill>
                <a:blip r:embed="rId5"/>
                <a:stretch>
                  <a:fillRect l="-125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spTree>
    <p:extLst>
      <p:ext uri="{BB962C8B-B14F-4D97-AF65-F5344CB8AC3E}">
        <p14:creationId xmlns:p14="http://schemas.microsoft.com/office/powerpoint/2010/main" val="36633176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spTree>
    <p:extLst>
      <p:ext uri="{BB962C8B-B14F-4D97-AF65-F5344CB8AC3E}">
        <p14:creationId xmlns:p14="http://schemas.microsoft.com/office/powerpoint/2010/main" val="36869400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5341096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41453547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7265099"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236533"/>
            <a:ext cx="4847041"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2" name="Group 1">
            <a:extLst>
              <a:ext uri="{FF2B5EF4-FFF2-40B4-BE49-F238E27FC236}">
                <a16:creationId xmlns:a16="http://schemas.microsoft.com/office/drawing/2014/main" id="{2080041B-DE34-0E47-A538-40A03F61D350}"/>
              </a:ext>
            </a:extLst>
          </p:cNvPr>
          <p:cNvGrpSpPr/>
          <p:nvPr/>
        </p:nvGrpSpPr>
        <p:grpSpPr>
          <a:xfrm>
            <a:off x="5231514" y="1312880"/>
            <a:ext cx="6723876" cy="4585534"/>
            <a:chOff x="5169168" y="1103401"/>
            <a:chExt cx="6723876"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0912409" y="3531771"/>
              <a:ext cx="73439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0976117" y="4725565"/>
              <a:ext cx="71862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568941" y="4609405"/>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264141" y="35678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7538160" y="3237553"/>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046121" y="3885244"/>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016254" y="3232788"/>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168580" y="2979150"/>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5738887" y="1709914"/>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9918700" y="39126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045411" y="133954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7510559" y="133954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5668979" y="24635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6603008" y="1717486"/>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6472560" y="1720547"/>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099040" y="1777345"/>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6523127" y="2435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7919501" y="1720547"/>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102025" y="22490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6523128" y="3778412"/>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6599327" y="3149780"/>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6446927" y="4472799"/>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6813430" y="2864424"/>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091023" y="3242760"/>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7646318" y="2857802"/>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045330" y="3230470"/>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573230" y="5307935"/>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7465307" y="3963591"/>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045331" y="3428054"/>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7937197" y="3920179"/>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096712" y="3246313"/>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434658" y="32304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356297" y="3841579"/>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8875776" y="3230470"/>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8875023" y="3963591"/>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8875023" y="4643707"/>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9959341" y="3375782"/>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9880870" y="4272460"/>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9806941" y="4890402"/>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9959341" y="1711679"/>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297976" y="1710768"/>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015978" y="3952319"/>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250342" y="3902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568941" y="3940231"/>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299701" y="2357665"/>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721341" y="395039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721341" y="4649234"/>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361924" y="1673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199364" y="460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6847411" y="2596865"/>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5922571" y="115420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5192540" y="2667013"/>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5192540" y="2667013"/>
                  <a:ext cx="541868" cy="523218"/>
                </a:xfrm>
                <a:prstGeom prst="rect">
                  <a:avLst/>
                </a:prstGeom>
                <a:blipFill>
                  <a:blip r:embed="rId3"/>
                  <a:stretch>
                    <a:fillRect l="-11364"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141127" y="2573644"/>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7365291" y="110340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720769" y="1899551"/>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0934310" y="4062011"/>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0907061" y="4935168"/>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088752" y="4475959"/>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206346" y="3355140"/>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220233" y="3462848"/>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177505" y="4265487"/>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6557288" y="3197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8970176" y="39061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6565088" y="1661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5570760" y="3847566"/>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7670024" y="2586705"/>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8564849" y="3603118"/>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121778" y="3611667"/>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7671231" y="3768526"/>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6715487" y="3523670"/>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128204" y="2521396"/>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66707" y="123887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6565088" y="22003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5692255" y="32032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5264552" y="3375783"/>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5328664" y="1720390"/>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5298713" y="16753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5169168" y="1166335"/>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679728" y="39060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672636" y="46006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52673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p:sp>
        <p:nvSpPr>
          <p:cNvPr id="15" name="TextBox 14">
            <a:extLst>
              <a:ext uri="{FF2B5EF4-FFF2-40B4-BE49-F238E27FC236}">
                <a16:creationId xmlns:a16="http://schemas.microsoft.com/office/drawing/2014/main" id="{34EE796B-9DCB-DE41-AEA4-31CBF97794EF}"/>
              </a:ext>
            </a:extLst>
          </p:cNvPr>
          <p:cNvSpPr txBox="1"/>
          <p:nvPr/>
        </p:nvSpPr>
        <p:spPr>
          <a:xfrm>
            <a:off x="507203" y="1413172"/>
            <a:ext cx="7421680"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829203" y="2638117"/>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294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4168085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304217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25915"/>
                <a:ext cx="11325852"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25915"/>
                <a:ext cx="11325852" cy="3733476"/>
              </a:xfrm>
              <a:prstGeom prst="rect">
                <a:avLst/>
              </a:prstGeom>
              <a:blipFill>
                <a:blip r:embed="rId3"/>
                <a:stretch>
                  <a:fillRect l="-784" t="-6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6" y="1184576"/>
            <a:ext cx="647948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6" y="3292363"/>
              <a:ext cx="472159"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226131"/>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23573437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507946" y="1697551"/>
            <a:ext cx="4438347" cy="3325242"/>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0" y="236613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6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274959" y="4019727"/>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0898364" y="323209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198671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83808" y="1163799"/>
            <a:ext cx="7051574" cy="5411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41286311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971560" y="1225679"/>
                <a:ext cx="8905250"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71560" y="1225679"/>
                <a:ext cx="8905250" cy="5561335"/>
              </a:xfrm>
              <a:prstGeom prst="rect">
                <a:avLst/>
              </a:prstGeom>
              <a:blipFill>
                <a:blip r:embed="rId3"/>
                <a:stretch>
                  <a:fillRect l="-996"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870192"/>
            <a:ext cx="2848931" cy="2286959"/>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78790"/>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702338" y="1386980"/>
            <a:ext cx="4406242"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67137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336711" y="1193653"/>
                <a:ext cx="7072904" cy="5397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336711" y="1193653"/>
                <a:ext cx="7072904" cy="5397656"/>
              </a:xfrm>
              <a:prstGeom prst="rect">
                <a:avLst/>
              </a:prstGeom>
              <a:blipFill>
                <a:blip r:embed="rId4"/>
                <a:stretch>
                  <a:fillRect l="-1613" t="-706"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738255" y="993305"/>
            <a:ext cx="7242465" cy="5441496"/>
            <a:chOff x="3957250" y="993305"/>
            <a:chExt cx="7752868"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0" y="1258128"/>
              <a:ext cx="7752868" cy="5176673"/>
              <a:chOff x="1921934" y="1331924"/>
              <a:chExt cx="7752868"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4"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63444" y="1349339"/>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63444" y="1349339"/>
                <a:ext cx="4638844" cy="4821336"/>
              </a:xfrm>
              <a:prstGeom prst="rect">
                <a:avLst/>
              </a:prstGeom>
              <a:blipFill>
                <a:blip r:embed="rId3"/>
                <a:stretch>
                  <a:fillRect l="-2180" t="-789"/>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spTree>
    <p:extLst>
      <p:ext uri="{BB962C8B-B14F-4D97-AF65-F5344CB8AC3E}">
        <p14:creationId xmlns:p14="http://schemas.microsoft.com/office/powerpoint/2010/main" val="15336005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Tree>
    <p:extLst>
      <p:ext uri="{BB962C8B-B14F-4D97-AF65-F5344CB8AC3E}">
        <p14:creationId xmlns:p14="http://schemas.microsoft.com/office/powerpoint/2010/main" val="21732541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Tree>
    <p:extLst>
      <p:ext uri="{BB962C8B-B14F-4D97-AF65-F5344CB8AC3E}">
        <p14:creationId xmlns:p14="http://schemas.microsoft.com/office/powerpoint/2010/main" val="3887432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4559</TotalTime>
  <Words>13450</Words>
  <Application>Microsoft Macintosh PowerPoint</Application>
  <PresentationFormat>Widescreen</PresentationFormat>
  <Paragraphs>2457</Paragraphs>
  <Slides>128</Slides>
  <Notes>90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128</vt:i4>
      </vt:variant>
    </vt:vector>
  </HeadingPairs>
  <TitlesOfParts>
    <vt:vector size="135"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630</cp:revision>
  <dcterms:created xsi:type="dcterms:W3CDTF">2021-07-06T18:24:07Z</dcterms:created>
  <dcterms:modified xsi:type="dcterms:W3CDTF">2021-07-22T22:12:03Z</dcterms:modified>
</cp:coreProperties>
</file>